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effd0a3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effd0a3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beffd0a31f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beffd0a31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beee8e372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beee8e372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11" Type="http://schemas.openxmlformats.org/officeDocument/2006/relationships/image" Target="../media/image3.png"/><Relationship Id="rId10" Type="http://schemas.openxmlformats.org/officeDocument/2006/relationships/image" Target="../media/image2.png"/><Relationship Id="rId12" Type="http://schemas.openxmlformats.org/officeDocument/2006/relationships/image" Target="../media/image20.png"/><Relationship Id="rId9" Type="http://schemas.openxmlformats.org/officeDocument/2006/relationships/image" Target="../media/image10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5.png"/><Relationship Id="rId8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11" Type="http://schemas.openxmlformats.org/officeDocument/2006/relationships/image" Target="../media/image18.png"/><Relationship Id="rId10" Type="http://schemas.openxmlformats.org/officeDocument/2006/relationships/image" Target="../media/image11.png"/><Relationship Id="rId12" Type="http://schemas.openxmlformats.org/officeDocument/2006/relationships/image" Target="../media/image7.png"/><Relationship Id="rId9" Type="http://schemas.openxmlformats.org/officeDocument/2006/relationships/image" Target="../media/image16.png"/><Relationship Id="rId5" Type="http://schemas.openxmlformats.org/officeDocument/2006/relationships/image" Target="../media/image24.png"/><Relationship Id="rId6" Type="http://schemas.openxmlformats.org/officeDocument/2006/relationships/image" Target="../media/image19.png"/><Relationship Id="rId7" Type="http://schemas.openxmlformats.org/officeDocument/2006/relationships/image" Target="../media/image9.png"/><Relationship Id="rId8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Relationship Id="rId9" Type="http://schemas.openxmlformats.org/officeDocument/2006/relationships/image" Target="../media/image23.png"/><Relationship Id="rId5" Type="http://schemas.openxmlformats.org/officeDocument/2006/relationships/image" Target="../media/image22.png"/><Relationship Id="rId6" Type="http://schemas.openxmlformats.org/officeDocument/2006/relationships/image" Target="../media/image27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Team 9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Max(Qi Kai), Jimmy, Soham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342900" y="198525"/>
            <a:ext cx="16605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Engagement</a:t>
            </a:r>
            <a:endParaRPr sz="13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42150" y="528400"/>
            <a:ext cx="33297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Time engaged, efforts and performance generally decrease with chapters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337375" y="505425"/>
            <a:ext cx="42129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Number of Learnosity questions positively correlates with engagement, especially plaintext and MCQ. 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4337375" y="3536675"/>
            <a:ext cx="1962600" cy="13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*Note on engagement index (engaged time /total time on page): </a:t>
            </a:r>
            <a:endParaRPr sz="9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More questions makes student stay engaged longer, but also increase the total unengaged time. Too many questions may overwhelm students. </a:t>
            </a:r>
            <a:endParaRPr sz="9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33850" y="3605450"/>
            <a:ext cx="35463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Recommendation: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eorgia"/>
              <a:buAutoNum type="arabicPeriod"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Implement more plaintext and mcq questions for less engaged page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eorgia"/>
              <a:buAutoNum type="arabicPeriod"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For longer term, explore effects of different question types to determine the best type that can increase engagement, engagement to idle ratio and engagement index 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150" y="2361875"/>
            <a:ext cx="1922688" cy="1171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6525" y="1046300"/>
            <a:ext cx="1883649" cy="116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96525" y="2393700"/>
            <a:ext cx="1871525" cy="116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2150" y="1054500"/>
            <a:ext cx="1890550" cy="1165472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37375" y="1030725"/>
            <a:ext cx="1773361" cy="110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94825" y="999975"/>
            <a:ext cx="1569780" cy="117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 rotWithShape="1">
          <a:blip r:embed="rId9">
            <a:alphaModFix/>
          </a:blip>
          <a:srcRect b="0" l="0" r="20223" t="0"/>
          <a:stretch/>
        </p:blipFill>
        <p:spPr>
          <a:xfrm>
            <a:off x="6026802" y="1000039"/>
            <a:ext cx="1523050" cy="116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578250" y="3536674"/>
            <a:ext cx="1660501" cy="1456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16232" y="2191575"/>
            <a:ext cx="1883649" cy="1160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220001" y="2189077"/>
            <a:ext cx="2064202" cy="12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/>
        </p:nvSpPr>
        <p:spPr>
          <a:xfrm>
            <a:off x="342900" y="198525"/>
            <a:ext cx="32214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Response to Construct/Pulse Questions</a:t>
            </a:r>
            <a:endParaRPr sz="13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442150" y="528400"/>
            <a:ext cx="36546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Higher score (excluding Cost), correlates to higher EOC, engaged to idle time ratio, tried again clicks and video proportion. Meaning better effort, focus and learning. 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601575" y="3280700"/>
            <a:ext cx="42129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Expectancy construct occurs most in low response score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3946825" y="198525"/>
            <a:ext cx="2583600" cy="18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Recommendation: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eorgia"/>
              <a:buAutoNum type="arabicPeriod"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ailor content more to utility value, as Utility most in high response scores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eorgia"/>
              <a:buAutoNum type="arabicPeriod"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E</a:t>
            </a: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ncourage trying again as tried_again_clicks correlate with high expectancy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eorgia"/>
              <a:buAutoNum type="arabicPeriod"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Encourage watching more video, as students scored 1 watches least video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eorgia"/>
              <a:buAutoNum type="arabicPeriod"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Investigate further in why Chapter 2 has the most high scores, and why Chapter 3,4,7,8,9 have less high expectancy score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eorgia"/>
              <a:buAutoNum type="arabicPeriod"/>
            </a:pPr>
            <a:r>
              <a:rPr lang="en-GB" sz="10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Encourage higher completion of learnosity questions, higher complete rate (lrn_status %of completed) correlate to higher expected value of expectancy score</a:t>
            </a:r>
            <a:endParaRPr sz="10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900" y="1103374"/>
            <a:ext cx="1726350" cy="108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0056" y="1099882"/>
            <a:ext cx="1726350" cy="1092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900" y="2231500"/>
            <a:ext cx="1766646" cy="109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79925" y="2212038"/>
            <a:ext cx="1846476" cy="112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8375" y="3542400"/>
            <a:ext cx="2334552" cy="14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58850" y="198525"/>
            <a:ext cx="1660502" cy="100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58850" y="1224738"/>
            <a:ext cx="1530063" cy="95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042775" y="3455500"/>
            <a:ext cx="2539236" cy="156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658850" y="2197350"/>
            <a:ext cx="2035499" cy="1258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530400" y="3587600"/>
            <a:ext cx="2216188" cy="135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88" y="306875"/>
            <a:ext cx="3564249" cy="1500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1541" y="114125"/>
            <a:ext cx="2032160" cy="209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5500" y="251600"/>
            <a:ext cx="2463100" cy="16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/>
          <p:nvPr/>
        </p:nvSpPr>
        <p:spPr>
          <a:xfrm>
            <a:off x="4016700" y="61575"/>
            <a:ext cx="15447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chemeClr val="dk2"/>
                </a:solidFill>
              </a:rPr>
              <a:t>5 = Strongly Agree: I am confident about what I learned.</a:t>
            </a:r>
            <a:endParaRPr b="1" sz="600">
              <a:solidFill>
                <a:schemeClr val="dk2"/>
              </a:solidFill>
            </a:endParaRPr>
          </a:p>
        </p:txBody>
      </p:sp>
      <p:pic>
        <p:nvPicPr>
          <p:cNvPr id="101" name="Google Shape;101;p16"/>
          <p:cNvPicPr preferRelativeResize="0"/>
          <p:nvPr/>
        </p:nvPicPr>
        <p:blipFill rotWithShape="1">
          <a:blip r:embed="rId6">
            <a:alphaModFix/>
          </a:blip>
          <a:srcRect b="0" l="0" r="0" t="1951"/>
          <a:stretch/>
        </p:blipFill>
        <p:spPr>
          <a:xfrm>
            <a:off x="4189200" y="1962212"/>
            <a:ext cx="1933575" cy="12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24875" y="2955850"/>
            <a:ext cx="3116650" cy="196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/>
          <p:nvPr/>
        </p:nvSpPr>
        <p:spPr>
          <a:xfrm>
            <a:off x="4233750" y="1770350"/>
            <a:ext cx="11106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chemeClr val="dk2"/>
                </a:solidFill>
              </a:rPr>
              <a:t>But from before…</a:t>
            </a:r>
            <a:endParaRPr b="1" sz="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2"/>
              </a:solidFill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6122775" y="4247500"/>
            <a:ext cx="1344300" cy="1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500">
                <a:solidFill>
                  <a:schemeClr val="dk2"/>
                </a:solidFill>
              </a:rPr>
              <a:t>-1 indicates a highly negative sentiment.</a:t>
            </a:r>
            <a:endParaRPr b="1" sz="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500">
                <a:solidFill>
                  <a:schemeClr val="dk2"/>
                </a:solidFill>
              </a:rPr>
              <a:t>0 indicates a neutral sentiment.</a:t>
            </a:r>
            <a:endParaRPr b="1" sz="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500">
                <a:solidFill>
                  <a:schemeClr val="dk2"/>
                </a:solidFill>
              </a:rPr>
              <a:t>1 indicates a highly positive sentiment.</a:t>
            </a:r>
            <a:endParaRPr b="1" sz="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dk2"/>
              </a:solidFill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7773700" y="3022650"/>
            <a:ext cx="9018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chemeClr val="dk2"/>
                </a:solidFill>
              </a:rPr>
              <a:t>(sentiment) of the plaintext responses</a:t>
            </a:r>
            <a:endParaRPr b="1" sz="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2"/>
              </a:solidFill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6122775" y="2705350"/>
            <a:ext cx="9351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chemeClr val="dk2"/>
                </a:solidFill>
              </a:rPr>
              <a:t>and</a:t>
            </a:r>
            <a:endParaRPr b="1" sz="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2"/>
              </a:solidFill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275" y="1849112"/>
            <a:ext cx="3173718" cy="16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771400" y="3391325"/>
            <a:ext cx="2603569" cy="161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7063975" y="2154250"/>
            <a:ext cx="19335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chemeClr val="dk2"/>
                </a:solidFill>
              </a:rPr>
              <a:t>One institution make up 54% of page views and similar proportion in the other data sets</a:t>
            </a:r>
            <a:endParaRPr b="1" sz="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2"/>
              </a:solidFill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5479875" y="0"/>
            <a:ext cx="15780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chemeClr val="dk2"/>
                </a:solidFill>
              </a:rPr>
              <a:t>Student’s confidence in their learning remains stable by chapter</a:t>
            </a:r>
            <a:endParaRPr b="1" sz="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